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</p:sldMasterIdLst>
  <p:sldIdLst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5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0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02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47419" y="565145"/>
            <a:ext cx="7249160" cy="2106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6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676A5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31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676A5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0583" y="1498206"/>
            <a:ext cx="3935729" cy="3654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0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676A5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54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53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47419" y="565145"/>
            <a:ext cx="7249160" cy="2106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40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676A5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24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676A5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0583" y="1498206"/>
            <a:ext cx="3935729" cy="3654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3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31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676A5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76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1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1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7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4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0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5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9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28FCF-FDBF-4705-90F3-B15EA3561755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CF169-3024-422A-8626-F2CDE640F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4007" y="70103"/>
            <a:ext cx="9013190" cy="6693534"/>
          </a:xfrm>
          <a:custGeom>
            <a:avLst/>
            <a:gdLst/>
            <a:ahLst/>
            <a:cxnLst/>
            <a:rect l="l" t="t" r="r" b="b"/>
            <a:pathLst>
              <a:path w="9013190" h="6693534">
                <a:moveTo>
                  <a:pt x="0" y="329946"/>
                </a:moveTo>
                <a:lnTo>
                  <a:pt x="3577" y="281184"/>
                </a:lnTo>
                <a:lnTo>
                  <a:pt x="13968" y="234645"/>
                </a:lnTo>
                <a:lnTo>
                  <a:pt x="30664" y="190840"/>
                </a:lnTo>
                <a:lnTo>
                  <a:pt x="53153" y="150277"/>
                </a:lnTo>
                <a:lnTo>
                  <a:pt x="80925" y="113468"/>
                </a:lnTo>
                <a:lnTo>
                  <a:pt x="113469" y="80923"/>
                </a:lnTo>
                <a:lnTo>
                  <a:pt x="150276" y="53151"/>
                </a:lnTo>
                <a:lnTo>
                  <a:pt x="190835" y="30662"/>
                </a:lnTo>
                <a:lnTo>
                  <a:pt x="234636" y="13967"/>
                </a:lnTo>
                <a:lnTo>
                  <a:pt x="281168" y="3576"/>
                </a:lnTo>
                <a:lnTo>
                  <a:pt x="329920" y="0"/>
                </a:lnTo>
                <a:lnTo>
                  <a:pt x="8682990" y="0"/>
                </a:lnTo>
                <a:lnTo>
                  <a:pt x="8731751" y="3576"/>
                </a:lnTo>
                <a:lnTo>
                  <a:pt x="8778290" y="13967"/>
                </a:lnTo>
                <a:lnTo>
                  <a:pt x="8822095" y="30662"/>
                </a:lnTo>
                <a:lnTo>
                  <a:pt x="8862658" y="53151"/>
                </a:lnTo>
                <a:lnTo>
                  <a:pt x="8899467" y="80923"/>
                </a:lnTo>
                <a:lnTo>
                  <a:pt x="8932012" y="113468"/>
                </a:lnTo>
                <a:lnTo>
                  <a:pt x="8959784" y="150277"/>
                </a:lnTo>
                <a:lnTo>
                  <a:pt x="8982273" y="190840"/>
                </a:lnTo>
                <a:lnTo>
                  <a:pt x="8998968" y="234645"/>
                </a:lnTo>
                <a:lnTo>
                  <a:pt x="9009359" y="281184"/>
                </a:lnTo>
                <a:lnTo>
                  <a:pt x="9012936" y="329946"/>
                </a:lnTo>
                <a:lnTo>
                  <a:pt x="9012936" y="6363487"/>
                </a:lnTo>
                <a:lnTo>
                  <a:pt x="9009359" y="6412239"/>
                </a:lnTo>
                <a:lnTo>
                  <a:pt x="8998968" y="6458771"/>
                </a:lnTo>
                <a:lnTo>
                  <a:pt x="8982273" y="6502572"/>
                </a:lnTo>
                <a:lnTo>
                  <a:pt x="8959784" y="6543131"/>
                </a:lnTo>
                <a:lnTo>
                  <a:pt x="8932012" y="6579938"/>
                </a:lnTo>
                <a:lnTo>
                  <a:pt x="8899467" y="6612482"/>
                </a:lnTo>
                <a:lnTo>
                  <a:pt x="8862658" y="6640254"/>
                </a:lnTo>
                <a:lnTo>
                  <a:pt x="8822095" y="6662743"/>
                </a:lnTo>
                <a:lnTo>
                  <a:pt x="8778290" y="6679439"/>
                </a:lnTo>
                <a:lnTo>
                  <a:pt x="8731751" y="6689830"/>
                </a:lnTo>
                <a:lnTo>
                  <a:pt x="8682990" y="6693408"/>
                </a:lnTo>
                <a:lnTo>
                  <a:pt x="329920" y="6693408"/>
                </a:lnTo>
                <a:lnTo>
                  <a:pt x="281168" y="6689830"/>
                </a:lnTo>
                <a:lnTo>
                  <a:pt x="234636" y="6679439"/>
                </a:lnTo>
                <a:lnTo>
                  <a:pt x="190835" y="6662743"/>
                </a:lnTo>
                <a:lnTo>
                  <a:pt x="150276" y="6640254"/>
                </a:lnTo>
                <a:lnTo>
                  <a:pt x="113469" y="6612482"/>
                </a:lnTo>
                <a:lnTo>
                  <a:pt x="80925" y="6579938"/>
                </a:lnTo>
                <a:lnTo>
                  <a:pt x="53153" y="6543131"/>
                </a:lnTo>
                <a:lnTo>
                  <a:pt x="30664" y="6502572"/>
                </a:lnTo>
                <a:lnTo>
                  <a:pt x="13968" y="6458771"/>
                </a:lnTo>
                <a:lnTo>
                  <a:pt x="3577" y="6412239"/>
                </a:lnTo>
                <a:lnTo>
                  <a:pt x="0" y="6363487"/>
                </a:lnTo>
                <a:lnTo>
                  <a:pt x="0" y="329946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1650" y="163194"/>
            <a:ext cx="8140699" cy="1207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676A5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8795" y="1471930"/>
            <a:ext cx="8106409" cy="3449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2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4007" y="70103"/>
            <a:ext cx="9013190" cy="6693534"/>
          </a:xfrm>
          <a:custGeom>
            <a:avLst/>
            <a:gdLst/>
            <a:ahLst/>
            <a:cxnLst/>
            <a:rect l="l" t="t" r="r" b="b"/>
            <a:pathLst>
              <a:path w="9013190" h="6693534">
                <a:moveTo>
                  <a:pt x="0" y="329946"/>
                </a:moveTo>
                <a:lnTo>
                  <a:pt x="3577" y="281184"/>
                </a:lnTo>
                <a:lnTo>
                  <a:pt x="13968" y="234645"/>
                </a:lnTo>
                <a:lnTo>
                  <a:pt x="30664" y="190840"/>
                </a:lnTo>
                <a:lnTo>
                  <a:pt x="53153" y="150277"/>
                </a:lnTo>
                <a:lnTo>
                  <a:pt x="80925" y="113468"/>
                </a:lnTo>
                <a:lnTo>
                  <a:pt x="113469" y="80923"/>
                </a:lnTo>
                <a:lnTo>
                  <a:pt x="150276" y="53151"/>
                </a:lnTo>
                <a:lnTo>
                  <a:pt x="190835" y="30662"/>
                </a:lnTo>
                <a:lnTo>
                  <a:pt x="234636" y="13967"/>
                </a:lnTo>
                <a:lnTo>
                  <a:pt x="281168" y="3576"/>
                </a:lnTo>
                <a:lnTo>
                  <a:pt x="329920" y="0"/>
                </a:lnTo>
                <a:lnTo>
                  <a:pt x="8682990" y="0"/>
                </a:lnTo>
                <a:lnTo>
                  <a:pt x="8731751" y="3576"/>
                </a:lnTo>
                <a:lnTo>
                  <a:pt x="8778290" y="13967"/>
                </a:lnTo>
                <a:lnTo>
                  <a:pt x="8822095" y="30662"/>
                </a:lnTo>
                <a:lnTo>
                  <a:pt x="8862658" y="53151"/>
                </a:lnTo>
                <a:lnTo>
                  <a:pt x="8899467" y="80923"/>
                </a:lnTo>
                <a:lnTo>
                  <a:pt x="8932012" y="113468"/>
                </a:lnTo>
                <a:lnTo>
                  <a:pt x="8959784" y="150277"/>
                </a:lnTo>
                <a:lnTo>
                  <a:pt x="8982273" y="190840"/>
                </a:lnTo>
                <a:lnTo>
                  <a:pt x="8998968" y="234645"/>
                </a:lnTo>
                <a:lnTo>
                  <a:pt x="9009359" y="281184"/>
                </a:lnTo>
                <a:lnTo>
                  <a:pt x="9012936" y="329946"/>
                </a:lnTo>
                <a:lnTo>
                  <a:pt x="9012936" y="6363487"/>
                </a:lnTo>
                <a:lnTo>
                  <a:pt x="9009359" y="6412239"/>
                </a:lnTo>
                <a:lnTo>
                  <a:pt x="8998968" y="6458771"/>
                </a:lnTo>
                <a:lnTo>
                  <a:pt x="8982273" y="6502572"/>
                </a:lnTo>
                <a:lnTo>
                  <a:pt x="8959784" y="6543131"/>
                </a:lnTo>
                <a:lnTo>
                  <a:pt x="8932012" y="6579938"/>
                </a:lnTo>
                <a:lnTo>
                  <a:pt x="8899467" y="6612482"/>
                </a:lnTo>
                <a:lnTo>
                  <a:pt x="8862658" y="6640254"/>
                </a:lnTo>
                <a:lnTo>
                  <a:pt x="8822095" y="6662743"/>
                </a:lnTo>
                <a:lnTo>
                  <a:pt x="8778290" y="6679439"/>
                </a:lnTo>
                <a:lnTo>
                  <a:pt x="8731751" y="6689830"/>
                </a:lnTo>
                <a:lnTo>
                  <a:pt x="8682990" y="6693408"/>
                </a:lnTo>
                <a:lnTo>
                  <a:pt x="329920" y="6693408"/>
                </a:lnTo>
                <a:lnTo>
                  <a:pt x="281168" y="6689830"/>
                </a:lnTo>
                <a:lnTo>
                  <a:pt x="234636" y="6679439"/>
                </a:lnTo>
                <a:lnTo>
                  <a:pt x="190835" y="6662743"/>
                </a:lnTo>
                <a:lnTo>
                  <a:pt x="150276" y="6640254"/>
                </a:lnTo>
                <a:lnTo>
                  <a:pt x="113469" y="6612482"/>
                </a:lnTo>
                <a:lnTo>
                  <a:pt x="80925" y="6579938"/>
                </a:lnTo>
                <a:lnTo>
                  <a:pt x="53153" y="6543131"/>
                </a:lnTo>
                <a:lnTo>
                  <a:pt x="30664" y="6502572"/>
                </a:lnTo>
                <a:lnTo>
                  <a:pt x="13968" y="6458771"/>
                </a:lnTo>
                <a:lnTo>
                  <a:pt x="3577" y="6412239"/>
                </a:lnTo>
                <a:lnTo>
                  <a:pt x="0" y="6363487"/>
                </a:lnTo>
                <a:lnTo>
                  <a:pt x="0" y="329946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1650" y="163194"/>
            <a:ext cx="8140699" cy="1207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676A5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8795" y="1471930"/>
            <a:ext cx="8106409" cy="3449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828800"/>
            <a:ext cx="6672579" cy="838199"/>
          </a:xfrm>
        </p:spPr>
        <p:txBody>
          <a:bodyPr/>
          <a:lstStyle/>
          <a:p>
            <a:r>
              <a:rPr lang="en-US" b="1" dirty="0" smtClean="0"/>
              <a:t>PREVENTIVE PEDIATRICS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2133600" y="4038600"/>
            <a:ext cx="5638800" cy="140231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DR.RACHNA RANI</a:t>
            </a:r>
          </a:p>
          <a:p>
            <a:pPr marL="0" indent="0">
              <a:buNone/>
            </a:pPr>
            <a:r>
              <a:rPr lang="en-US" b="1" dirty="0"/>
              <a:t>TUTOR,COMMUNITY MEDICINE</a:t>
            </a:r>
          </a:p>
          <a:p>
            <a:pPr marL="0" indent="0">
              <a:buNone/>
            </a:pPr>
            <a:r>
              <a:rPr lang="en-US" b="1" dirty="0"/>
              <a:t>SKMCH,MUZAFFARPUR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7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46"/>
    </mc:Choice>
    <mc:Fallback>
      <p:transition spd="slow" advTm="10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3083"/>
            <a:ext cx="9144000" cy="4032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0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0"/>
    </mc:Choice>
    <mc:Fallback>
      <p:transition spd="slow" advTm="1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44532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BREAST</a:t>
            </a:r>
            <a:r>
              <a:rPr sz="4000" spc="-7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FEEDING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5022215" cy="14033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7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5" dirty="0">
                <a:latin typeface="Arial"/>
                <a:cs typeface="Arial"/>
              </a:rPr>
              <a:t>450-600 </a:t>
            </a:r>
            <a:r>
              <a:rPr sz="2600" dirty="0">
                <a:latin typeface="Arial"/>
                <a:cs typeface="Arial"/>
              </a:rPr>
              <a:t>ML OF MILK PER</a:t>
            </a:r>
            <a:r>
              <a:rPr sz="2600" spc="-140" dirty="0">
                <a:latin typeface="Arial"/>
                <a:cs typeface="Arial"/>
              </a:rPr>
              <a:t> </a:t>
            </a:r>
            <a:r>
              <a:rPr sz="2600" spc="-195" dirty="0">
                <a:latin typeface="Arial"/>
                <a:cs typeface="Arial"/>
              </a:rPr>
              <a:t>DAY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1.1 </a:t>
            </a:r>
            <a:r>
              <a:rPr sz="2600" spc="5" dirty="0">
                <a:latin typeface="Arial"/>
                <a:cs typeface="Arial"/>
              </a:rPr>
              <a:t>GM </a:t>
            </a:r>
            <a:r>
              <a:rPr sz="2600" dirty="0">
                <a:latin typeface="Arial"/>
                <a:cs typeface="Arial"/>
              </a:rPr>
              <a:t>PROTIEN PER 100</a:t>
            </a:r>
            <a:r>
              <a:rPr sz="2600" spc="-229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ML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204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204" dirty="0">
                <a:latin typeface="Arial"/>
                <a:cs typeface="Arial"/>
              </a:rPr>
              <a:t>70 </a:t>
            </a:r>
            <a:r>
              <a:rPr sz="2600" dirty="0">
                <a:latin typeface="Arial"/>
                <a:cs typeface="Arial"/>
              </a:rPr>
              <a:t>KCAL PER 100</a:t>
            </a:r>
            <a:r>
              <a:rPr sz="2600" spc="-2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ML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0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64"/>
    </mc:Choice>
    <mc:Fallback>
      <p:transition spd="slow" advTm="6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349440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ADVANTAGES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490219" y="1365250"/>
            <a:ext cx="7261225" cy="4537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40"/>
              </a:lnSpc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BABY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287020" marR="182880" indent="-274320">
              <a:lnSpc>
                <a:spcPct val="80100"/>
              </a:lnSpc>
              <a:spcBef>
                <a:spcPts val="530"/>
              </a:spcBef>
            </a:pPr>
            <a:r>
              <a:rPr sz="2050" spc="375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IT IS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SAFE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CLEAN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HYGENIC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CHEAP AND  AVAILABLE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THE INFANT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THE CORRECT  TEMPERATURE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770"/>
              </a:lnSpc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04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NUTRITIONAL REQUIREMENTS SATISFIED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00"/>
              </a:lnSpc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40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ANTI-MICROBIAL FACTORS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05"/>
              </a:lnSpc>
            </a:pPr>
            <a:r>
              <a:rPr sz="2050" spc="37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3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EASILY DIGESTED AND UTILISED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10"/>
              </a:lnSpc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40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PROMOTES BONDING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00"/>
              </a:lnSpc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3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DEVELOPMENT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OF JAW </a:t>
            </a:r>
            <a:r>
              <a:rPr sz="2400" spc="-10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TEETH-SUCKING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00"/>
              </a:lnSpc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10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PROTECTS FROM OBESITY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10"/>
              </a:lnSpc>
            </a:pPr>
            <a:r>
              <a:rPr sz="2050" spc="37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18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PREVENTS MALNUTRITION AND REDUCES </a:t>
            </a:r>
            <a:r>
              <a:rPr sz="2400" spc="-175" dirty="0">
                <a:solidFill>
                  <a:prstClr val="black"/>
                </a:solidFill>
                <a:latin typeface="Arial"/>
                <a:cs typeface="Arial"/>
              </a:rPr>
              <a:t>IMR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05"/>
              </a:lnSpc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3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SPACING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10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INCREASE </a:t>
            </a: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IQ </a:t>
            </a:r>
            <a:r>
              <a:rPr sz="2400" spc="-5" dirty="0">
                <a:solidFill>
                  <a:prstClr val="black"/>
                </a:solidFill>
                <a:latin typeface="Arial"/>
                <a:cs typeface="Arial"/>
              </a:rPr>
              <a:t>AND BETTER VISUAL ACTIVITY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6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19"/>
    </mc:Choice>
    <mc:Fallback>
      <p:transition spd="slow" advTm="4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1410417"/>
            <a:ext cx="7224395" cy="317944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600" spc="5" dirty="0">
                <a:latin typeface="Arial"/>
                <a:cs typeface="Arial"/>
              </a:rPr>
              <a:t>MOTHER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LOWER </a:t>
            </a:r>
            <a:r>
              <a:rPr sz="2600" dirty="0">
                <a:latin typeface="Arial"/>
                <a:cs typeface="Arial"/>
              </a:rPr>
              <a:t>RISK OF PPH AND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ANEMIA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BOOST </a:t>
            </a:r>
            <a:r>
              <a:rPr sz="2600" dirty="0">
                <a:latin typeface="Arial"/>
                <a:cs typeface="Arial"/>
              </a:rPr>
              <a:t>IMMUNE</a:t>
            </a:r>
            <a:r>
              <a:rPr sz="2600" spc="-1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SYSTEM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9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90" dirty="0">
                <a:latin typeface="Arial"/>
                <a:cs typeface="Arial"/>
              </a:rPr>
              <a:t>DELAYS </a:t>
            </a:r>
            <a:r>
              <a:rPr sz="2600" spc="-5" dirty="0">
                <a:latin typeface="Arial"/>
                <a:cs typeface="Arial"/>
              </a:rPr>
              <a:t>NEXT</a:t>
            </a:r>
            <a:r>
              <a:rPr sz="2600" spc="-10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PREGNANCY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200" spc="8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0" dirty="0">
                <a:latin typeface="Arial"/>
                <a:cs typeface="Arial"/>
              </a:rPr>
              <a:t>REDUCES </a:t>
            </a:r>
            <a:r>
              <a:rPr sz="2600" dirty="0">
                <a:latin typeface="Arial"/>
                <a:cs typeface="Arial"/>
              </a:rPr>
              <a:t>INSULIN OF DIABETIC</a:t>
            </a:r>
            <a:r>
              <a:rPr sz="2600" spc="-190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MOTHERS</a:t>
            </a:r>
            <a:endParaRPr sz="2600">
              <a:latin typeface="Arial"/>
              <a:cs typeface="Arial"/>
            </a:endParaRPr>
          </a:p>
          <a:p>
            <a:pPr marL="287020" marR="503555" indent="-274955">
              <a:lnSpc>
                <a:spcPct val="100000"/>
              </a:lnSpc>
              <a:spcBef>
                <a:spcPts val="509"/>
              </a:spcBef>
            </a:pPr>
            <a:r>
              <a:rPr sz="2200" spc="8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0" dirty="0">
                <a:latin typeface="Arial"/>
                <a:cs typeface="Arial"/>
              </a:rPr>
              <a:t>PROTECT </a:t>
            </a:r>
            <a:r>
              <a:rPr sz="2600" spc="-5" dirty="0">
                <a:latin typeface="Arial"/>
                <a:cs typeface="Arial"/>
              </a:rPr>
              <a:t>FROM </a:t>
            </a:r>
            <a:r>
              <a:rPr sz="2600" dirty="0">
                <a:latin typeface="Arial"/>
                <a:cs typeface="Arial"/>
              </a:rPr>
              <a:t>OVARIAN AND</a:t>
            </a:r>
            <a:r>
              <a:rPr sz="2600" spc="-145" dirty="0">
                <a:latin typeface="Arial"/>
                <a:cs typeface="Arial"/>
              </a:rPr>
              <a:t> </a:t>
            </a:r>
            <a:r>
              <a:rPr sz="2600" spc="-114" dirty="0">
                <a:latin typeface="Arial"/>
                <a:cs typeface="Arial"/>
              </a:rPr>
              <a:t>BREAST  </a:t>
            </a:r>
            <a:r>
              <a:rPr sz="2600" dirty="0">
                <a:latin typeface="Arial"/>
                <a:cs typeface="Arial"/>
              </a:rPr>
              <a:t>CANCER AND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OSTEOPOROSIS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37"/>
    </mc:Choice>
    <mc:Fallback>
      <p:transition spd="slow" advTm="4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1410417"/>
            <a:ext cx="6650355" cy="179958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12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5" dirty="0">
                <a:latin typeface="Arial"/>
                <a:cs typeface="Arial"/>
              </a:rPr>
              <a:t>FEED </a:t>
            </a:r>
            <a:r>
              <a:rPr sz="2600" dirty="0">
                <a:latin typeface="Arial"/>
                <a:cs typeface="Arial"/>
              </a:rPr>
              <a:t>BY THE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CLOCK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5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0" dirty="0">
                <a:latin typeface="Arial"/>
                <a:cs typeface="Arial"/>
              </a:rPr>
              <a:t>1-4 </a:t>
            </a:r>
            <a:r>
              <a:rPr sz="2600" dirty="0">
                <a:latin typeface="Arial"/>
                <a:cs typeface="Arial"/>
              </a:rPr>
              <a:t>HRS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INTERVAL</a:t>
            </a:r>
            <a:endParaRPr sz="2600">
              <a:latin typeface="Arial"/>
              <a:cs typeface="Arial"/>
            </a:endParaRPr>
          </a:p>
          <a:p>
            <a:pPr marL="287020" marR="5080" indent="-274955">
              <a:lnSpc>
                <a:spcPct val="100000"/>
              </a:lnSpc>
              <a:spcBef>
                <a:spcPts val="505"/>
              </a:spcBef>
            </a:pPr>
            <a:r>
              <a:rPr sz="2200" spc="204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204" dirty="0">
                <a:latin typeface="Arial"/>
                <a:cs typeface="Arial"/>
              </a:rPr>
              <a:t>NO </a:t>
            </a:r>
            <a:r>
              <a:rPr sz="2600" dirty="0">
                <a:latin typeface="Arial"/>
                <a:cs typeface="Arial"/>
              </a:rPr>
              <a:t>OTHER FOOD IS REQUIRED UNTIL</a:t>
            </a:r>
            <a:r>
              <a:rPr sz="2600" spc="-310" dirty="0">
                <a:latin typeface="Arial"/>
                <a:cs typeface="Arial"/>
              </a:rPr>
              <a:t> </a:t>
            </a:r>
            <a:r>
              <a:rPr sz="2600" spc="-670" dirty="0">
                <a:latin typeface="Arial"/>
                <a:cs typeface="Arial"/>
              </a:rPr>
              <a:t>6  </a:t>
            </a:r>
            <a:r>
              <a:rPr sz="2600" dirty="0">
                <a:latin typeface="Arial"/>
                <a:cs typeface="Arial"/>
              </a:rPr>
              <a:t>MONTHS AFTER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BIRTH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6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45"/>
    </mc:Choice>
    <mc:Fallback>
      <p:transition spd="slow" advTm="29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70224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BREAST MILK</a:t>
            </a:r>
            <a:r>
              <a:rPr sz="4000" spc="-25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SUBSTITUTES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6396355" cy="179958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2801620" algn="l"/>
              </a:tabLst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DRIED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WHOLE	MILK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POWDER</a:t>
            </a:r>
            <a:endParaRPr sz="2600">
              <a:latin typeface="Arial"/>
              <a:cs typeface="Arial"/>
            </a:endParaRPr>
          </a:p>
          <a:p>
            <a:pPr marL="287020" marR="5080" indent="-274955">
              <a:lnSpc>
                <a:spcPct val="100000"/>
              </a:lnSpc>
              <a:spcBef>
                <a:spcPts val="49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FRESH </a:t>
            </a:r>
            <a:r>
              <a:rPr sz="2600" dirty="0">
                <a:latin typeface="Arial"/>
                <a:cs typeface="Arial"/>
              </a:rPr>
              <a:t>MILK FROM A </a:t>
            </a:r>
            <a:r>
              <a:rPr sz="2600" spc="5" dirty="0">
                <a:latin typeface="Arial"/>
                <a:cs typeface="Arial"/>
              </a:rPr>
              <a:t>COW </a:t>
            </a:r>
            <a:r>
              <a:rPr sz="2600" dirty="0">
                <a:latin typeface="Arial"/>
                <a:cs typeface="Arial"/>
              </a:rPr>
              <a:t>OR</a:t>
            </a:r>
            <a:r>
              <a:rPr sz="2600" spc="-185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OTHER  </a:t>
            </a:r>
            <a:r>
              <a:rPr sz="2600" dirty="0">
                <a:latin typeface="Arial"/>
                <a:cs typeface="Arial"/>
              </a:rPr>
              <a:t>ANIMALS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OTHER </a:t>
            </a:r>
            <a:r>
              <a:rPr sz="2600" dirty="0">
                <a:latin typeface="Arial"/>
                <a:cs typeface="Arial"/>
              </a:rPr>
              <a:t>COMMERCIAL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FORMULAE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9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62"/>
    </mc:Choice>
    <mc:Fallback>
      <p:transition spd="slow" advTm="29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24504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WEANING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0" y="1557527"/>
            <a:ext cx="8821420" cy="4455160"/>
            <a:chOff x="0" y="1557527"/>
            <a:chExt cx="8821420" cy="4455160"/>
          </a:xfrm>
        </p:grpSpPr>
        <p:sp>
          <p:nvSpPr>
            <p:cNvPr id="4" name="object 4"/>
            <p:cNvSpPr/>
            <p:nvPr/>
          </p:nvSpPr>
          <p:spPr>
            <a:xfrm>
              <a:off x="0" y="1557527"/>
              <a:ext cx="8820912" cy="37886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831" y="1557527"/>
              <a:ext cx="1808988" cy="419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22647" y="5012436"/>
              <a:ext cx="4398263" cy="9997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1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69"/>
    </mc:Choice>
    <mc:Fallback>
      <p:transition spd="slow" advTm="94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9682" rIns="0" bIns="0" rtlCol="0">
            <a:spAutoFit/>
          </a:bodyPr>
          <a:lstStyle/>
          <a:p>
            <a:pPr marL="457834" marR="5080">
              <a:lnSpc>
                <a:spcPts val="4190"/>
              </a:lnSpc>
              <a:spcBef>
                <a:spcPts val="240"/>
              </a:spcBef>
            </a:pPr>
            <a:r>
              <a:rPr sz="3500" spc="-5" dirty="0">
                <a:solidFill>
                  <a:srgbClr val="696363"/>
                </a:solidFill>
              </a:rPr>
              <a:t>BABY FRIENDLY</a:t>
            </a:r>
            <a:r>
              <a:rPr sz="3500" spc="-70" dirty="0">
                <a:solidFill>
                  <a:srgbClr val="696363"/>
                </a:solidFill>
              </a:rPr>
              <a:t> </a:t>
            </a:r>
            <a:r>
              <a:rPr sz="3500" spc="-5" dirty="0">
                <a:solidFill>
                  <a:srgbClr val="696363"/>
                </a:solidFill>
              </a:rPr>
              <a:t>HOSPITALS  INITIATIVES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6764020" cy="133921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WHO </a:t>
            </a:r>
            <a:r>
              <a:rPr sz="2600" dirty="0">
                <a:latin typeface="Arial"/>
                <a:cs typeface="Arial"/>
              </a:rPr>
              <a:t>,</a:t>
            </a:r>
            <a:r>
              <a:rPr sz="2600" spc="-18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UNICEF</a:t>
            </a:r>
            <a:endParaRPr sz="2600">
              <a:latin typeface="Arial"/>
              <a:cs typeface="Arial"/>
            </a:endParaRPr>
          </a:p>
          <a:p>
            <a:pPr marL="287020" marR="5080" indent="-274955">
              <a:lnSpc>
                <a:spcPct val="100000"/>
              </a:lnSpc>
              <a:spcBef>
                <a:spcPts val="495"/>
              </a:spcBef>
            </a:pPr>
            <a:r>
              <a:rPr sz="2200" spc="6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65" dirty="0">
                <a:latin typeface="Arial"/>
                <a:cs typeface="Arial"/>
              </a:rPr>
              <a:t>ENCOURAGE </a:t>
            </a:r>
            <a:r>
              <a:rPr sz="2600" dirty="0">
                <a:latin typeface="Arial"/>
                <a:cs typeface="Arial"/>
              </a:rPr>
              <a:t>PROPER INFANT</a:t>
            </a:r>
            <a:r>
              <a:rPr sz="2600" spc="-145" dirty="0">
                <a:latin typeface="Arial"/>
                <a:cs typeface="Arial"/>
              </a:rPr>
              <a:t> </a:t>
            </a:r>
            <a:r>
              <a:rPr sz="2600" spc="-100" dirty="0">
                <a:latin typeface="Arial"/>
                <a:cs typeface="Arial"/>
              </a:rPr>
              <a:t>FEEDING  </a:t>
            </a:r>
            <a:r>
              <a:rPr sz="2600" dirty="0">
                <a:latin typeface="Arial"/>
                <a:cs typeface="Arial"/>
              </a:rPr>
              <a:t>PRACTICES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6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49"/>
    </mc:Choice>
    <mc:Fallback>
      <p:transition spd="slow" advTm="115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0219" y="180593"/>
            <a:ext cx="8155305" cy="52044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469265" marR="532765" indent="-457200" algn="just">
              <a:lnSpc>
                <a:spcPts val="2380"/>
              </a:lnSpc>
              <a:spcBef>
                <a:spcPts val="390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HAVE A WRITTEN BREAST FEEDING POLICY THAT </a:t>
            </a:r>
            <a:r>
              <a:rPr sz="2200" spc="-280" dirty="0">
                <a:latin typeface="Arial"/>
                <a:cs typeface="Arial"/>
              </a:rPr>
              <a:t>IS  </a:t>
            </a:r>
            <a:r>
              <a:rPr sz="2200" spc="-5" dirty="0">
                <a:latin typeface="Arial"/>
                <a:cs typeface="Arial"/>
              </a:rPr>
              <a:t>ROUTINELY COMMUNICATED TO ALL HEALTH CARE  STAFF.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100">
              <a:latin typeface="Arial"/>
              <a:cs typeface="Arial"/>
            </a:endParaRPr>
          </a:p>
          <a:p>
            <a:pPr marL="469265" marR="84455" indent="-457200">
              <a:lnSpc>
                <a:spcPts val="2380"/>
              </a:lnSpc>
              <a:tabLst>
                <a:tab pos="469265" algn="l"/>
              </a:tabLst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	</a:t>
            </a:r>
            <a:r>
              <a:rPr sz="2200" spc="-5" dirty="0">
                <a:latin typeface="Arial"/>
                <a:cs typeface="Arial"/>
              </a:rPr>
              <a:t>TRAIN ALL HEALTH CARE STAFF IN SKILLS NECESSARY  TO IMPLEMENT THIS</a:t>
            </a:r>
            <a:r>
              <a:rPr sz="2200" spc="6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POLICY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00">
              <a:latin typeface="Arial"/>
              <a:cs typeface="Arial"/>
            </a:endParaRPr>
          </a:p>
          <a:p>
            <a:pPr marL="469265" marR="66040" indent="-457200">
              <a:lnSpc>
                <a:spcPts val="2380"/>
              </a:lnSpc>
              <a:spcBef>
                <a:spcPts val="5"/>
              </a:spcBef>
              <a:tabLst>
                <a:tab pos="469265" algn="l"/>
              </a:tabLst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	</a:t>
            </a:r>
            <a:r>
              <a:rPr sz="2200" spc="-5" dirty="0">
                <a:latin typeface="Arial"/>
                <a:cs typeface="Arial"/>
              </a:rPr>
              <a:t>INFORM ALL PREGNANT WOMEN ABOUT THE BENEFITS  AND MANAGEMENT OF</a:t>
            </a:r>
            <a:r>
              <a:rPr sz="2200" spc="6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BF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50">
              <a:latin typeface="Arial"/>
              <a:cs typeface="Arial"/>
            </a:endParaRPr>
          </a:p>
          <a:p>
            <a:pPr marL="12700">
              <a:lnSpc>
                <a:spcPts val="2510"/>
              </a:lnSpc>
              <a:tabLst>
                <a:tab pos="469265" algn="l"/>
              </a:tabLst>
            </a:pPr>
            <a:r>
              <a:rPr sz="1850" spc="375" dirty="0">
                <a:solidFill>
                  <a:srgbClr val="D24717"/>
                </a:solidFill>
                <a:latin typeface="Arial"/>
                <a:cs typeface="Arial"/>
              </a:rPr>
              <a:t>	</a:t>
            </a:r>
            <a:r>
              <a:rPr sz="2200" spc="-5" dirty="0">
                <a:latin typeface="Arial"/>
                <a:cs typeface="Arial"/>
              </a:rPr>
              <a:t>HELP MOTHERS </a:t>
            </a:r>
            <a:r>
              <a:rPr sz="2200" dirty="0">
                <a:latin typeface="Arial"/>
                <a:cs typeface="Arial"/>
              </a:rPr>
              <a:t>INITIATE </a:t>
            </a:r>
            <a:r>
              <a:rPr sz="2200" spc="-5" dirty="0">
                <a:latin typeface="Arial"/>
                <a:cs typeface="Arial"/>
              </a:rPr>
              <a:t>BF WITHIN HALF HOUR</a:t>
            </a:r>
            <a:r>
              <a:rPr sz="2200" spc="9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OF</a:t>
            </a:r>
            <a:endParaRPr sz="2200">
              <a:latin typeface="Arial"/>
              <a:cs typeface="Arial"/>
            </a:endParaRPr>
          </a:p>
          <a:p>
            <a:pPr marL="469265">
              <a:lnSpc>
                <a:spcPts val="2510"/>
              </a:lnSpc>
            </a:pPr>
            <a:r>
              <a:rPr sz="2200" spc="-5" dirty="0">
                <a:latin typeface="Arial"/>
                <a:cs typeface="Arial"/>
              </a:rPr>
              <a:t>BIRTH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50">
              <a:latin typeface="Arial"/>
              <a:cs typeface="Arial"/>
            </a:endParaRPr>
          </a:p>
          <a:p>
            <a:pPr marL="469265" marR="5080" indent="-457200">
              <a:lnSpc>
                <a:spcPts val="2380"/>
              </a:lnSpc>
              <a:tabLst>
                <a:tab pos="469265" algn="l"/>
              </a:tabLst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	</a:t>
            </a:r>
            <a:r>
              <a:rPr sz="2200" spc="-5" dirty="0">
                <a:latin typeface="Arial"/>
                <a:cs typeface="Arial"/>
              </a:rPr>
              <a:t>SHOW MOTHER, HOW TO BF AND MAINTAIN  LACTATION, EVEN IF SEPARATED FROM THEIR</a:t>
            </a:r>
            <a:r>
              <a:rPr sz="2200" spc="1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INFANTS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5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1"/>
    </mc:Choice>
    <mc:Fallback>
      <p:transition spd="slow" advTm="1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0219" y="358266"/>
            <a:ext cx="7612380" cy="528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>
              <a:lnSpc>
                <a:spcPct val="100000"/>
              </a:lnSpc>
              <a:spcBef>
                <a:spcPts val="100"/>
              </a:spcBef>
              <a:buClr>
                <a:srgbClr val="D24717"/>
              </a:buClr>
              <a:buSzPct val="85416"/>
              <a:buFont typeface="Wingdings"/>
              <a:buChar char=""/>
              <a:tabLst>
                <a:tab pos="469265" algn="l"/>
                <a:tab pos="469900" algn="l"/>
              </a:tabLst>
            </a:pPr>
            <a:r>
              <a:rPr sz="2400" dirty="0">
                <a:latin typeface="Arial"/>
                <a:cs typeface="Arial"/>
              </a:rPr>
              <a:t>GIVE NEWBORNS NO FOOD OR </a:t>
            </a:r>
            <a:r>
              <a:rPr sz="2400" spc="-5" dirty="0">
                <a:latin typeface="Arial"/>
                <a:cs typeface="Arial"/>
              </a:rPr>
              <a:t>DRINK </a:t>
            </a:r>
            <a:r>
              <a:rPr sz="2400" dirty="0">
                <a:latin typeface="Arial"/>
                <a:cs typeface="Arial"/>
              </a:rPr>
              <a:t>OTHER  </a:t>
            </a:r>
            <a:r>
              <a:rPr sz="2400" spc="-5" dirty="0">
                <a:latin typeface="Arial"/>
                <a:cs typeface="Arial"/>
              </a:rPr>
              <a:t>THAN BREAST </a:t>
            </a:r>
            <a:r>
              <a:rPr sz="2400" dirty="0">
                <a:latin typeface="Arial"/>
                <a:cs typeface="Arial"/>
              </a:rPr>
              <a:t>MILK, NOT </a:t>
            </a:r>
            <a:r>
              <a:rPr sz="2400" spc="-5" dirty="0">
                <a:latin typeface="Arial"/>
                <a:cs typeface="Arial"/>
              </a:rPr>
              <a:t>EVEN </a:t>
            </a:r>
            <a:r>
              <a:rPr sz="2400" dirty="0">
                <a:latin typeface="Arial"/>
                <a:cs typeface="Arial"/>
              </a:rPr>
              <a:t>SIPS OF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WATER  </a:t>
            </a:r>
            <a:r>
              <a:rPr sz="2400" spc="-5" dirty="0">
                <a:latin typeface="Arial"/>
                <a:cs typeface="Arial"/>
              </a:rPr>
              <a:t>UNLESS </a:t>
            </a:r>
            <a:r>
              <a:rPr sz="2400" dirty="0">
                <a:latin typeface="Arial"/>
                <a:cs typeface="Arial"/>
              </a:rPr>
              <a:t>MEDICALLY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INDICATED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	</a:t>
            </a:r>
            <a:r>
              <a:rPr sz="2400" spc="-5" dirty="0">
                <a:latin typeface="Arial"/>
                <a:cs typeface="Arial"/>
              </a:rPr>
              <a:t>PRACTICE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ROOMING-IN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69265" algn="l"/>
              </a:tabLst>
            </a:pPr>
            <a:r>
              <a:rPr sz="2050" spc="375" dirty="0">
                <a:solidFill>
                  <a:srgbClr val="D24717"/>
                </a:solidFill>
                <a:latin typeface="Arial"/>
                <a:cs typeface="Arial"/>
              </a:rPr>
              <a:t>	</a:t>
            </a:r>
            <a:r>
              <a:rPr sz="2400" spc="-5" dirty="0">
                <a:latin typeface="Arial"/>
                <a:cs typeface="Arial"/>
              </a:rPr>
              <a:t>ENCOURAGE </a:t>
            </a:r>
            <a:r>
              <a:rPr sz="2400" dirty="0">
                <a:latin typeface="Arial"/>
                <a:cs typeface="Arial"/>
              </a:rPr>
              <a:t>BF ON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DEMAND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	</a:t>
            </a:r>
            <a:r>
              <a:rPr sz="2400" dirty="0">
                <a:latin typeface="Arial"/>
                <a:cs typeface="Arial"/>
              </a:rPr>
              <a:t>GIVE NO </a:t>
            </a:r>
            <a:r>
              <a:rPr sz="2400" spc="-5" dirty="0">
                <a:latin typeface="Arial"/>
                <a:cs typeface="Arial"/>
              </a:rPr>
              <a:t>ARTIFICIAL </a:t>
            </a:r>
            <a:r>
              <a:rPr sz="2400" dirty="0">
                <a:latin typeface="Arial"/>
                <a:cs typeface="Arial"/>
              </a:rPr>
              <a:t>TEATS OR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PACIFIERS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50">
              <a:latin typeface="Arial"/>
              <a:cs typeface="Arial"/>
            </a:endParaRPr>
          </a:p>
          <a:p>
            <a:pPr marL="469265" marR="38735" indent="-457200">
              <a:lnSpc>
                <a:spcPct val="100000"/>
              </a:lnSpc>
              <a:spcBef>
                <a:spcPts val="5"/>
              </a:spcBef>
              <a:tabLst>
                <a:tab pos="469265" algn="l"/>
              </a:tabLst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	</a:t>
            </a:r>
            <a:r>
              <a:rPr sz="2400" dirty="0">
                <a:latin typeface="Arial"/>
                <a:cs typeface="Arial"/>
              </a:rPr>
              <a:t>FOSTER THE </a:t>
            </a:r>
            <a:r>
              <a:rPr sz="2400" spc="-5" dirty="0">
                <a:latin typeface="Arial"/>
                <a:cs typeface="Arial"/>
              </a:rPr>
              <a:t>ESTABLISHMENT </a:t>
            </a:r>
            <a:r>
              <a:rPr sz="2400" dirty="0">
                <a:latin typeface="Arial"/>
                <a:cs typeface="Arial"/>
              </a:rPr>
              <a:t>OF BF </a:t>
            </a:r>
            <a:r>
              <a:rPr sz="2400" spc="-5" dirty="0">
                <a:latin typeface="Arial"/>
                <a:cs typeface="Arial"/>
              </a:rPr>
              <a:t>SUPPORT  </a:t>
            </a:r>
            <a:r>
              <a:rPr sz="2400" dirty="0">
                <a:latin typeface="Arial"/>
                <a:cs typeface="Arial"/>
              </a:rPr>
              <a:t>GROUPS </a:t>
            </a:r>
            <a:r>
              <a:rPr sz="2400" spc="-5" dirty="0">
                <a:latin typeface="Arial"/>
                <a:cs typeface="Arial"/>
              </a:rPr>
              <a:t>AND REFER MOTHERS </a:t>
            </a:r>
            <a:r>
              <a:rPr sz="2400" dirty="0">
                <a:latin typeface="Arial"/>
                <a:cs typeface="Arial"/>
              </a:rPr>
              <a:t>TO THEM ON  </a:t>
            </a:r>
            <a:r>
              <a:rPr sz="2400" spc="-5" dirty="0">
                <a:latin typeface="Arial"/>
                <a:cs typeface="Arial"/>
              </a:rPr>
              <a:t>DISCHARGE </a:t>
            </a:r>
            <a:r>
              <a:rPr sz="2400" dirty="0">
                <a:latin typeface="Arial"/>
                <a:cs typeface="Arial"/>
              </a:rPr>
              <a:t>FROM </a:t>
            </a:r>
            <a:r>
              <a:rPr sz="2400" spc="-5" dirty="0">
                <a:latin typeface="Arial"/>
                <a:cs typeface="Arial"/>
              </a:rPr>
              <a:t>HOSPITAL 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CLINIC.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8"/>
    </mc:Choice>
    <mc:Fallback>
      <p:transition spd="slow" advTm="4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188973"/>
            <a:ext cx="7488935" cy="66690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2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671"/>
    </mc:Choice>
    <mc:Fallback>
      <p:transition spd="slow" advTm="235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STAY HOME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STAY SAFE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STUDY SINCERELY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8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52"/>
    </mc:Choice>
    <mc:Fallback>
      <p:transition spd="slow" advTm="2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64300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696363"/>
                </a:solidFill>
              </a:rPr>
              <a:t>SMALL-FOR-DATE</a:t>
            </a:r>
            <a:r>
              <a:rPr sz="4000" spc="3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BABIES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34719" y="1410417"/>
            <a:ext cx="7652384" cy="133921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8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THESE </a:t>
            </a:r>
            <a:r>
              <a:rPr sz="2600" dirty="0">
                <a:latin typeface="Arial"/>
                <a:cs typeface="Arial"/>
              </a:rPr>
              <a:t>MAY BE BORN AT TERM OR</a:t>
            </a:r>
            <a:r>
              <a:rPr sz="2600" spc="-185" dirty="0">
                <a:latin typeface="Arial"/>
                <a:cs typeface="Arial"/>
              </a:rPr>
              <a:t> </a:t>
            </a:r>
            <a:r>
              <a:rPr sz="2600" spc="-70" dirty="0">
                <a:latin typeface="Arial"/>
                <a:cs typeface="Arial"/>
              </a:rPr>
              <a:t>PRETERM</a:t>
            </a:r>
            <a:endParaRPr sz="2600">
              <a:latin typeface="Arial"/>
              <a:cs typeface="Arial"/>
            </a:endParaRPr>
          </a:p>
          <a:p>
            <a:pPr marL="299720" marR="532130" indent="-274955">
              <a:lnSpc>
                <a:spcPct val="100000"/>
              </a:lnSpc>
              <a:spcBef>
                <a:spcPts val="495"/>
              </a:spcBef>
            </a:pPr>
            <a:r>
              <a:rPr sz="2200" spc="12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5" dirty="0">
                <a:latin typeface="Arial"/>
                <a:cs typeface="Arial"/>
              </a:rPr>
              <a:t>THEY </a:t>
            </a:r>
            <a:r>
              <a:rPr sz="2600" dirty="0">
                <a:latin typeface="Arial"/>
                <a:cs typeface="Arial"/>
              </a:rPr>
              <a:t>WEIGH LESS </a:t>
            </a:r>
            <a:r>
              <a:rPr sz="2600" spc="5" dirty="0">
                <a:latin typeface="Arial"/>
                <a:cs typeface="Arial"/>
              </a:rPr>
              <a:t>THAN </a:t>
            </a:r>
            <a:r>
              <a:rPr sz="2600" dirty="0">
                <a:latin typeface="Arial"/>
                <a:cs typeface="Arial"/>
              </a:rPr>
              <a:t>THE </a:t>
            </a:r>
            <a:r>
              <a:rPr sz="2600" spc="10" dirty="0">
                <a:latin typeface="Arial"/>
                <a:cs typeface="Arial"/>
              </a:rPr>
              <a:t>10</a:t>
            </a:r>
            <a:r>
              <a:rPr sz="2550" spc="15" baseline="26143" dirty="0">
                <a:latin typeface="Arial"/>
                <a:cs typeface="Arial"/>
              </a:rPr>
              <a:t>TH  </a:t>
            </a:r>
            <a:r>
              <a:rPr sz="2600" dirty="0">
                <a:latin typeface="Arial"/>
                <a:cs typeface="Arial"/>
              </a:rPr>
              <a:t>PERCENTILE FOR THE GESTATIONAL</a:t>
            </a:r>
            <a:r>
              <a:rPr sz="2600" spc="-9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AGE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4829" y="3752088"/>
            <a:ext cx="8511134" cy="1886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9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19"/>
    </mc:Choice>
    <mc:Fallback>
      <p:transition spd="slow" advTm="58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859663"/>
            <a:ext cx="42989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96363"/>
                </a:solidFill>
              </a:rPr>
              <a:t>MATERNAL</a:t>
            </a:r>
            <a:r>
              <a:rPr sz="3200" spc="-60" dirty="0">
                <a:solidFill>
                  <a:srgbClr val="696363"/>
                </a:solidFill>
              </a:rPr>
              <a:t> </a:t>
            </a:r>
            <a:r>
              <a:rPr sz="3200" dirty="0">
                <a:solidFill>
                  <a:srgbClr val="696363"/>
                </a:solidFill>
              </a:rPr>
              <a:t>FACTORS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47419" y="1409174"/>
            <a:ext cx="4256405" cy="441071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1850" spc="-2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MALNUTRITION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50" spc="375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SEVERE</a:t>
            </a:r>
            <a:r>
              <a:rPr sz="2200" spc="-42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ANEMIA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HEAVY PHYSICAL</a:t>
            </a:r>
            <a:r>
              <a:rPr sz="2200" spc="-41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WORK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HYPER</a:t>
            </a:r>
            <a:r>
              <a:rPr sz="2200" spc="-40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TENSION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1850" spc="-2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MALARIA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1850" spc="-2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TOXAEMIA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1850" spc="-2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SMOKING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LOW </a:t>
            </a:r>
            <a:r>
              <a:rPr sz="2200" spc="-10" dirty="0">
                <a:latin typeface="Arial"/>
                <a:cs typeface="Arial"/>
              </a:rPr>
              <a:t>ECONOMIC</a:t>
            </a:r>
            <a:r>
              <a:rPr sz="2200" spc="-36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STATUS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SHORT MATERNAL</a:t>
            </a:r>
            <a:r>
              <a:rPr sz="2200" spc="-380" dirty="0">
                <a:latin typeface="Arial"/>
                <a:cs typeface="Arial"/>
              </a:rPr>
              <a:t> </a:t>
            </a:r>
            <a:r>
              <a:rPr sz="2200" spc="-80" dirty="0">
                <a:latin typeface="Arial"/>
                <a:cs typeface="Arial"/>
              </a:rPr>
              <a:t>STATURE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HIGH</a:t>
            </a:r>
            <a:r>
              <a:rPr sz="2200" spc="-39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PARITY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850" spc="375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CLOSE BIRTH</a:t>
            </a:r>
            <a:r>
              <a:rPr sz="2200" spc="-40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SPACING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LOW EDUCATION</a:t>
            </a:r>
            <a:r>
              <a:rPr sz="2200" spc="-38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STATUS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3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38"/>
    </mc:Choice>
    <mc:Fallback>
      <p:transition spd="slow" advTm="2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2700" spc="40" dirty="0">
                <a:solidFill>
                  <a:srgbClr val="D24717"/>
                </a:solidFill>
              </a:rPr>
              <a:t></a:t>
            </a:r>
            <a:r>
              <a:rPr spc="40" dirty="0"/>
              <a:t>FOETAL</a:t>
            </a:r>
            <a:r>
              <a:rPr spc="-95" dirty="0"/>
              <a:t> </a:t>
            </a:r>
            <a:r>
              <a:rPr spc="-110" dirty="0"/>
              <a:t>FACTORS</a:t>
            </a:r>
            <a:endParaRPr sz="2700"/>
          </a:p>
          <a:p>
            <a:pPr marL="527685" marR="712470" indent="-515620">
              <a:lnSpc>
                <a:spcPts val="2810"/>
              </a:lnSpc>
              <a:spcBef>
                <a:spcPts val="55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spc="5" dirty="0"/>
              <a:t>FOETAL  </a:t>
            </a:r>
            <a:r>
              <a:rPr sz="2600" dirty="0"/>
              <a:t>A</a:t>
            </a:r>
            <a:r>
              <a:rPr sz="2600" spc="5" dirty="0"/>
              <a:t>B</a:t>
            </a:r>
            <a:r>
              <a:rPr sz="2600" dirty="0"/>
              <a:t>NO</a:t>
            </a:r>
            <a:r>
              <a:rPr sz="2600" spc="10" dirty="0"/>
              <a:t>R</a:t>
            </a:r>
            <a:r>
              <a:rPr sz="2600" dirty="0"/>
              <a:t>MA</a:t>
            </a:r>
            <a:r>
              <a:rPr sz="2600" spc="10" dirty="0"/>
              <a:t>L</a:t>
            </a:r>
            <a:r>
              <a:rPr sz="2600" dirty="0"/>
              <a:t>I</a:t>
            </a:r>
            <a:r>
              <a:rPr sz="2600" spc="-15" dirty="0"/>
              <a:t>T</a:t>
            </a:r>
            <a:r>
              <a:rPr sz="2600" dirty="0"/>
              <a:t>IES</a:t>
            </a:r>
            <a:endParaRPr sz="2600"/>
          </a:p>
          <a:p>
            <a:pPr marL="527685" marR="953769" indent="-515620">
              <a:lnSpc>
                <a:spcPts val="2810"/>
              </a:lnSpc>
              <a:spcBef>
                <a:spcPts val="500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/>
              <a:t>IN</a:t>
            </a:r>
            <a:r>
              <a:rPr sz="2600" spc="5" dirty="0"/>
              <a:t>T</a:t>
            </a:r>
            <a:r>
              <a:rPr sz="2600" dirty="0"/>
              <a:t>R</a:t>
            </a:r>
            <a:r>
              <a:rPr sz="2600" spc="10" dirty="0"/>
              <a:t>A</a:t>
            </a:r>
            <a:r>
              <a:rPr sz="2600" dirty="0"/>
              <a:t>U</a:t>
            </a:r>
            <a:r>
              <a:rPr sz="2600" spc="10" dirty="0"/>
              <a:t>T</a:t>
            </a:r>
            <a:r>
              <a:rPr sz="2600" dirty="0"/>
              <a:t>ERI</a:t>
            </a:r>
            <a:r>
              <a:rPr sz="2600" spc="-15" dirty="0"/>
              <a:t>N</a:t>
            </a:r>
            <a:r>
              <a:rPr sz="2600" dirty="0"/>
              <a:t>E  INFECTIONS</a:t>
            </a:r>
            <a:endParaRPr sz="2600"/>
          </a:p>
          <a:p>
            <a:pPr marL="527685" marR="733425" indent="-515620">
              <a:lnSpc>
                <a:spcPts val="2810"/>
              </a:lnSpc>
              <a:spcBef>
                <a:spcPts val="500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/>
              <a:t>C</a:t>
            </a:r>
            <a:r>
              <a:rPr sz="2600" spc="10" dirty="0"/>
              <a:t>H</a:t>
            </a:r>
            <a:r>
              <a:rPr sz="2600" dirty="0"/>
              <a:t>R</a:t>
            </a:r>
            <a:r>
              <a:rPr sz="2600" spc="5" dirty="0"/>
              <a:t>O</a:t>
            </a:r>
            <a:r>
              <a:rPr sz="2600" dirty="0"/>
              <a:t>MOSOMAL  </a:t>
            </a:r>
            <a:r>
              <a:rPr sz="2600" spc="5" dirty="0"/>
              <a:t>ABNORMALITY</a:t>
            </a:r>
            <a:endParaRPr sz="2600"/>
          </a:p>
          <a:p>
            <a:pPr marL="527685" marR="1484630" indent="-515620">
              <a:lnSpc>
                <a:spcPts val="2810"/>
              </a:lnSpc>
              <a:spcBef>
                <a:spcPts val="490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/>
              <a:t>MULTIPLE  G</a:t>
            </a:r>
            <a:r>
              <a:rPr sz="2600" spc="5" dirty="0"/>
              <a:t>E</a:t>
            </a:r>
            <a:r>
              <a:rPr sz="2600" dirty="0"/>
              <a:t>S</a:t>
            </a:r>
            <a:r>
              <a:rPr sz="2600" spc="10" dirty="0"/>
              <a:t>T</a:t>
            </a:r>
            <a:r>
              <a:rPr sz="2600" dirty="0"/>
              <a:t>A</a:t>
            </a:r>
            <a:r>
              <a:rPr sz="2600" spc="10" dirty="0"/>
              <a:t>T</a:t>
            </a:r>
            <a:r>
              <a:rPr sz="2600" dirty="0"/>
              <a:t>ION</a:t>
            </a:r>
            <a:endParaRPr sz="26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67732" y="1420113"/>
            <a:ext cx="267462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86385" marR="5080" indent="-274320">
              <a:lnSpc>
                <a:spcPts val="3460"/>
              </a:lnSpc>
              <a:spcBef>
                <a:spcPts val="535"/>
              </a:spcBef>
            </a:pPr>
            <a:r>
              <a:rPr sz="2700" spc="265" dirty="0">
                <a:solidFill>
                  <a:srgbClr val="D24717"/>
                </a:solidFill>
              </a:rPr>
              <a:t></a:t>
            </a:r>
            <a:r>
              <a:rPr sz="3200" dirty="0">
                <a:solidFill>
                  <a:srgbClr val="000000"/>
                </a:solidFill>
              </a:rPr>
              <a:t>PLACENTAL FACTORS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967732" y="2349220"/>
            <a:ext cx="3077845" cy="86677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527685" indent="-515620">
              <a:spcBef>
                <a:spcPts val="290"/>
              </a:spcBef>
              <a:buClr>
                <a:srgbClr val="D24717"/>
              </a:buClr>
              <a:buSzPct val="84615"/>
              <a:buFontTx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solidFill>
                  <a:prstClr val="black"/>
                </a:solidFill>
                <a:latin typeface="Arial"/>
                <a:cs typeface="Arial"/>
              </a:rPr>
              <a:t>INSUFFICIENCY</a:t>
            </a:r>
            <a:endParaRPr sz="2600">
              <a:solidFill>
                <a:prstClr val="black"/>
              </a:solidFill>
              <a:latin typeface="Arial"/>
              <a:cs typeface="Arial"/>
            </a:endParaRPr>
          </a:p>
          <a:p>
            <a:pPr marL="527685" indent="-515620">
              <a:spcBef>
                <a:spcPts val="190"/>
              </a:spcBef>
              <a:buClr>
                <a:srgbClr val="D24717"/>
              </a:buClr>
              <a:buSzPct val="84615"/>
              <a:buFontTx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solidFill>
                  <a:prstClr val="black"/>
                </a:solidFill>
                <a:latin typeface="Arial"/>
                <a:cs typeface="Arial"/>
              </a:rPr>
              <a:t>ABNORMALITY</a:t>
            </a:r>
            <a:endParaRPr sz="26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5"/>
    </mc:Choice>
    <mc:Fallback>
      <p:transition spd="slow" advTm="1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33248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PREVENTION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395390"/>
            <a:ext cx="7477125" cy="420814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2200" spc="9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90" dirty="0">
                <a:latin typeface="Arial"/>
                <a:cs typeface="Arial"/>
              </a:rPr>
              <a:t>DIRECT </a:t>
            </a:r>
            <a:r>
              <a:rPr sz="2600" dirty="0">
                <a:latin typeface="Arial"/>
                <a:cs typeface="Arial"/>
              </a:rPr>
              <a:t>INTERVENTION</a:t>
            </a:r>
            <a:r>
              <a:rPr sz="2600" spc="-1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MEASURES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9"/>
              </a:spcBef>
              <a:buClr>
                <a:srgbClr val="D24717"/>
              </a:buClr>
              <a:buSzPct val="84090"/>
              <a:buAutoNum type="arabicPeriod"/>
              <a:tabLst>
                <a:tab pos="527685" algn="l"/>
                <a:tab pos="528320" algn="l"/>
              </a:tabLst>
            </a:pPr>
            <a:r>
              <a:rPr sz="2200" b="1" spc="-5" dirty="0">
                <a:latin typeface="Arial"/>
                <a:cs typeface="Arial"/>
              </a:rPr>
              <a:t>INCREASING FOOD</a:t>
            </a:r>
            <a:r>
              <a:rPr sz="2200" b="1" spc="2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INTAKE</a:t>
            </a:r>
            <a:endParaRPr sz="22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090"/>
              <a:buAutoNum type="arabicPeriod"/>
              <a:tabLst>
                <a:tab pos="527685" algn="l"/>
                <a:tab pos="528320" algn="l"/>
              </a:tabLst>
            </a:pPr>
            <a:r>
              <a:rPr sz="2200" b="1" spc="-5" dirty="0">
                <a:latin typeface="Arial"/>
                <a:cs typeface="Arial"/>
              </a:rPr>
              <a:t>CONTROLLING</a:t>
            </a:r>
            <a:r>
              <a:rPr sz="2200" b="1" spc="4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INFECTIONS</a:t>
            </a:r>
            <a:endParaRPr sz="2200">
              <a:latin typeface="Arial"/>
              <a:cs typeface="Arial"/>
            </a:endParaRPr>
          </a:p>
          <a:p>
            <a:pPr marL="527685" marR="5080" indent="-515620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4090"/>
              <a:buAutoNum type="arabicPeriod"/>
              <a:tabLst>
                <a:tab pos="527685" algn="l"/>
                <a:tab pos="528320" algn="l"/>
              </a:tabLst>
            </a:pPr>
            <a:r>
              <a:rPr sz="2200" b="1" spc="-5" dirty="0">
                <a:latin typeface="Arial"/>
                <a:cs typeface="Arial"/>
              </a:rPr>
              <a:t>EARLY DETECTION AND TREATMENT OF MEDICAL  DISORDERS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200" spc="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0" dirty="0">
                <a:latin typeface="Arial"/>
                <a:cs typeface="Arial"/>
              </a:rPr>
              <a:t>INDIRECT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INTERVENTION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6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60" dirty="0">
                <a:latin typeface="Arial"/>
                <a:cs typeface="Arial"/>
              </a:rPr>
              <a:t>TREATMENT</a:t>
            </a:r>
            <a:endParaRPr sz="26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9"/>
              </a:spcBef>
              <a:buClr>
                <a:srgbClr val="D24717"/>
              </a:buClr>
              <a:buSzPct val="84090"/>
              <a:buAutoNum type="alphaLcParenR"/>
              <a:tabLst>
                <a:tab pos="469900" algn="l"/>
                <a:tab pos="470534" algn="l"/>
              </a:tabLst>
            </a:pPr>
            <a:r>
              <a:rPr sz="2200" b="1" spc="-5" dirty="0">
                <a:latin typeface="Arial"/>
                <a:cs typeface="Arial"/>
              </a:rPr>
              <a:t>&lt;2KGS - FIRST CLASS MODERN NOENATAL</a:t>
            </a:r>
            <a:r>
              <a:rPr sz="2200" b="1" spc="8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CARE</a:t>
            </a:r>
            <a:endParaRPr sz="22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090"/>
              <a:buAutoNum type="alphaLcParenR"/>
              <a:tabLst>
                <a:tab pos="469900" algn="l"/>
                <a:tab pos="470534" algn="l"/>
              </a:tabLst>
            </a:pPr>
            <a:r>
              <a:rPr sz="2200" b="1" spc="-5" dirty="0">
                <a:latin typeface="Arial"/>
                <a:cs typeface="Arial"/>
              </a:rPr>
              <a:t>2-2.5KGS – ICU FOR ADAY</a:t>
            </a:r>
            <a:r>
              <a:rPr sz="2200" b="1" spc="5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ORTWO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200" spc="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0" dirty="0">
                <a:latin typeface="Arial"/>
                <a:cs typeface="Arial"/>
              </a:rPr>
              <a:t>KANGAROO </a:t>
            </a:r>
            <a:r>
              <a:rPr sz="2600" dirty="0">
                <a:latin typeface="Arial"/>
                <a:cs typeface="Arial"/>
              </a:rPr>
              <a:t>MOTHER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CARE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9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36"/>
    </mc:Choice>
    <mc:Fallback>
      <p:transition spd="slow" advTm="49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859663"/>
            <a:ext cx="54959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96363"/>
                </a:solidFill>
              </a:rPr>
              <a:t>KANGAROO MOTHER</a:t>
            </a:r>
            <a:r>
              <a:rPr sz="3200" spc="-80" dirty="0">
                <a:solidFill>
                  <a:srgbClr val="696363"/>
                </a:solidFill>
              </a:rPr>
              <a:t> </a:t>
            </a:r>
            <a:r>
              <a:rPr sz="3200" dirty="0">
                <a:solidFill>
                  <a:srgbClr val="696363"/>
                </a:solidFill>
              </a:rPr>
              <a:t>CARE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47419" y="1471930"/>
            <a:ext cx="7366634" cy="1277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955">
              <a:lnSpc>
                <a:spcPct val="100000"/>
              </a:lnSpc>
              <a:spcBef>
                <a:spcPts val="105"/>
              </a:spcBef>
            </a:pPr>
            <a:r>
              <a:rPr sz="2200" spc="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0" dirty="0">
                <a:latin typeface="Arial"/>
                <a:cs typeface="Arial"/>
              </a:rPr>
              <a:t>COLOMBIA </a:t>
            </a:r>
            <a:r>
              <a:rPr sz="2600" dirty="0">
                <a:latin typeface="Arial"/>
                <a:cs typeface="Arial"/>
              </a:rPr>
              <a:t>1979 Dr HECTOR MARTINEZ</a:t>
            </a:r>
            <a:r>
              <a:rPr sz="2600" spc="-180" dirty="0">
                <a:latin typeface="Arial"/>
                <a:cs typeface="Arial"/>
              </a:rPr>
              <a:t> </a:t>
            </a:r>
            <a:r>
              <a:rPr sz="2600" spc="-225" dirty="0">
                <a:latin typeface="Arial"/>
                <a:cs typeface="Arial"/>
              </a:rPr>
              <a:t>AND  </a:t>
            </a:r>
            <a:r>
              <a:rPr sz="2600" spc="5" dirty="0">
                <a:latin typeface="Arial"/>
                <a:cs typeface="Arial"/>
              </a:rPr>
              <a:t>EDZAR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REY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FOR </a:t>
            </a:r>
            <a:r>
              <a:rPr sz="2600" dirty="0">
                <a:latin typeface="Arial"/>
                <a:cs typeface="Arial"/>
              </a:rPr>
              <a:t>LBW</a:t>
            </a:r>
            <a:r>
              <a:rPr sz="2600" spc="-18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BABIES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4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12"/>
    </mc:Choice>
    <mc:Fallback>
      <p:transition spd="slow" advTm="21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366267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COMPONENTS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930349"/>
            <a:ext cx="7423150" cy="33877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marR="163830" indent="-515620">
              <a:lnSpc>
                <a:spcPct val="100000"/>
              </a:lnSpc>
              <a:spcBef>
                <a:spcPts val="10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SKIN TO SKIN POSITIONING OF THE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BABY  ON THE MOTHER’S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CHEST</a:t>
            </a:r>
            <a:endParaRPr sz="2600">
              <a:latin typeface="Arial"/>
              <a:cs typeface="Arial"/>
            </a:endParaRPr>
          </a:p>
          <a:p>
            <a:pPr marL="527685" marR="5080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ADEQUATE NUTRITION THROUGH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BREAST  FEEDING</a:t>
            </a:r>
            <a:endParaRPr sz="2600">
              <a:latin typeface="Arial"/>
              <a:cs typeface="Arial"/>
            </a:endParaRPr>
          </a:p>
          <a:p>
            <a:pPr marL="527685" marR="626110" indent="-515620">
              <a:lnSpc>
                <a:spcPct val="100000"/>
              </a:lnSpc>
              <a:spcBef>
                <a:spcPts val="509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AMBULATORY CARE AS A RESULT OF  EARLIER DISCHARGE FROM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HOSPITAL</a:t>
            </a:r>
            <a:endParaRPr sz="2600">
              <a:latin typeface="Arial"/>
              <a:cs typeface="Arial"/>
            </a:endParaRPr>
          </a:p>
          <a:p>
            <a:pPr marL="527685" marR="649605" indent="-515620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SUPPORT FOR THE MOTHER AND</a:t>
            </a:r>
            <a:r>
              <a:rPr sz="2600" spc="-12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HER  FAMILY IN CARING FOR THE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BABY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8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37"/>
    </mc:Choice>
    <mc:Fallback>
      <p:transition spd="slow" advTm="2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859663"/>
            <a:ext cx="34175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96363"/>
                </a:solidFill>
              </a:rPr>
              <a:t>INTENSIVE</a:t>
            </a:r>
            <a:r>
              <a:rPr sz="3200" spc="-70" dirty="0">
                <a:solidFill>
                  <a:srgbClr val="696363"/>
                </a:solidFill>
              </a:rPr>
              <a:t> </a:t>
            </a:r>
            <a:r>
              <a:rPr sz="3200" dirty="0">
                <a:solidFill>
                  <a:srgbClr val="696363"/>
                </a:solidFill>
              </a:rPr>
              <a:t>CARE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4873625" cy="14033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5" dirty="0">
                <a:latin typeface="Arial"/>
                <a:cs typeface="Arial"/>
              </a:rPr>
              <a:t>INCUBATORY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CARE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8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0" dirty="0">
                <a:latin typeface="Arial"/>
                <a:cs typeface="Arial"/>
              </a:rPr>
              <a:t>FEEDING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5" dirty="0">
                <a:latin typeface="Arial"/>
                <a:cs typeface="Arial"/>
              </a:rPr>
              <a:t>PREVENTION </a:t>
            </a:r>
            <a:r>
              <a:rPr sz="2600" dirty="0">
                <a:latin typeface="Arial"/>
                <a:cs typeface="Arial"/>
              </a:rPr>
              <a:t>OF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70" dirty="0">
                <a:latin typeface="Arial"/>
                <a:cs typeface="Arial"/>
              </a:rPr>
              <a:t>INFECTION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3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39"/>
    </mc:Choice>
    <mc:Fallback>
      <p:transition spd="slow" advTm="37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392</Words>
  <Application>Microsoft Office PowerPoint</Application>
  <PresentationFormat>On-screen Show (4:3)</PresentationFormat>
  <Paragraphs>106</Paragraphs>
  <Slides>20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1_Office Theme</vt:lpstr>
      <vt:lpstr>2_Office Theme</vt:lpstr>
      <vt:lpstr>PREVENTIVE PEDIATRICS</vt:lpstr>
      <vt:lpstr>PowerPoint Presentation</vt:lpstr>
      <vt:lpstr>SMALL-FOR-DATE BABIES</vt:lpstr>
      <vt:lpstr>MATERNAL FACTORS</vt:lpstr>
      <vt:lpstr>PLACENTAL FACTORS</vt:lpstr>
      <vt:lpstr>PREVENTION</vt:lpstr>
      <vt:lpstr>KANGAROO MOTHER CARE</vt:lpstr>
      <vt:lpstr>COMPONENTS</vt:lpstr>
      <vt:lpstr>INTENSIVE CARE</vt:lpstr>
      <vt:lpstr>PowerPoint Presentation</vt:lpstr>
      <vt:lpstr>BREAST FEEDING</vt:lpstr>
      <vt:lpstr>ADVANTAGES</vt:lpstr>
      <vt:lpstr>PowerPoint Presentation</vt:lpstr>
      <vt:lpstr>PowerPoint Presentation</vt:lpstr>
      <vt:lpstr>BREAST MILK SUBSTITUTES</vt:lpstr>
      <vt:lpstr>WEANING</vt:lpstr>
      <vt:lpstr>BABY FRIENDLY HOSPITALS  INITIATIVES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sflj</dc:creator>
  <cp:lastModifiedBy>sflj</cp:lastModifiedBy>
  <cp:revision>5</cp:revision>
  <dcterms:created xsi:type="dcterms:W3CDTF">2020-06-09T06:51:19Z</dcterms:created>
  <dcterms:modified xsi:type="dcterms:W3CDTF">2020-06-16T09:09:10Z</dcterms:modified>
</cp:coreProperties>
</file>